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1DFD0276-641A-4EF1-9023-730C3C8B0CF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79AAA3B4-C19C-4B5D-85E0-CDA3A230A2B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D71FBF02-B80A-46C6-910E-399F1113D09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F0AF9295-E69E-4438-A576-07911353949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9C7EFC8C-228C-4170-A5FD-B2343FD4C40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28B02BED-364D-40E7-B35B-2751F8BBFA4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C6619DBF-74DF-425E-84A8-992C77A6697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440D74E-6411-423A-B2A9-9C9AC853385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4785148D-CC97-4CB7-AD8D-0B80295F42B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4F2C359A-6E3F-4233-BFD6-117BC057C2A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F7C2F112-F2AF-4141-84FE-987869B9C2C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50B82ED0-9E39-497B-9FD6-C004C1BF0B7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6"/>
          <p:cNvSpPr/>
          <p:nvPr/>
        </p:nvSpPr>
        <p:spPr>
          <a:xfrm>
            <a:off x="173160" y="243720"/>
            <a:ext cx="8793000" cy="6377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PlaceHolder 1"/>
          <p:cNvSpPr>
            <a:spLocks noGrp="1"/>
          </p:cNvSpPr>
          <p:nvPr>
            <p:ph type="ftr" idx="13"/>
          </p:nvPr>
        </p:nvSpPr>
        <p:spPr>
          <a:xfrm>
            <a:off x="2961720" y="6223680"/>
            <a:ext cx="353808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67" name="PlaceHolder 2"/>
          <p:cNvSpPr>
            <a:spLocks noGrp="1"/>
          </p:cNvSpPr>
          <p:nvPr>
            <p:ph type="dt" idx="14"/>
          </p:nvPr>
        </p:nvSpPr>
        <p:spPr>
          <a:xfrm>
            <a:off x="857160" y="6223680"/>
            <a:ext cx="174672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15"/>
          </p:nvPr>
        </p:nvSpPr>
        <p:spPr>
          <a:xfrm>
            <a:off x="6996960" y="6223680"/>
            <a:ext cx="127908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F5DFF91-33E0-4D53-91E8-F56916AD407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title"/>
          </p:nvPr>
        </p:nvSpPr>
        <p:spPr>
          <a:xfrm>
            <a:off x="45684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>
                <a:solidFill>
                  <a:schemeClr val="accent1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accent1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chemeClr val="accent1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600" b="0" strike="noStrike" spc="-1">
                <a:solidFill>
                  <a:schemeClr val="accent1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accent1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accent1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accent1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Рисунок 2"/>
          <p:cNvPicPr/>
          <p:nvPr/>
        </p:nvPicPr>
        <p:blipFill>
          <a:blip r:embed="rId2"/>
          <a:stretch/>
        </p:blipFill>
        <p:spPr>
          <a:xfrm>
            <a:off x="572760" y="4328640"/>
            <a:ext cx="2002680" cy="2003040"/>
          </a:xfrm>
          <a:prstGeom prst="rect">
            <a:avLst/>
          </a:prstGeom>
          <a:ln w="0">
            <a:noFill/>
          </a:ln>
        </p:spPr>
      </p:pic>
      <p:pic>
        <p:nvPicPr>
          <p:cNvPr id="208" name="Рисунок 3" descr="C:\Users\Анна Лебедева\Downloads\лого.jpg"/>
          <p:cNvPicPr/>
          <p:nvPr/>
        </p:nvPicPr>
        <p:blipFill>
          <a:blip r:embed="rId3"/>
          <a:stretch/>
        </p:blipFill>
        <p:spPr>
          <a:xfrm>
            <a:off x="180000" y="866880"/>
            <a:ext cx="816840" cy="852840"/>
          </a:xfrm>
          <a:prstGeom prst="rect">
            <a:avLst/>
          </a:prstGeom>
          <a:ln w="0">
            <a:noFill/>
          </a:ln>
        </p:spPr>
      </p:pic>
      <p:sp>
        <p:nvSpPr>
          <p:cNvPr id="209" name="Заголовок 4"/>
          <p:cNvSpPr/>
          <p:nvPr/>
        </p:nvSpPr>
        <p:spPr>
          <a:xfrm>
            <a:off x="2575800" y="1572480"/>
            <a:ext cx="4811040" cy="98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64457"/>
                </a:solidFill>
                <a:latin typeface="Cambria"/>
              </a:rPr>
              <a:t>Методический интенсив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64457"/>
                </a:solidFill>
                <a:latin typeface="Bookman Old Style"/>
              </a:rPr>
              <a:t>«Практика культурно-языковой и социальной адаптации детей-мигрантов, а также детей, слабо владеющих (не владеющих) русским языком в сегодняшнем образовательном пространстве. Опыт. Проблемы. Перспективы»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264457"/>
                </a:solidFill>
                <a:latin typeface="Bookman Old Style"/>
              </a:rPr>
              <a:t>(круглый стол)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0" name="Заголовок 5"/>
          <p:cNvSpPr/>
          <p:nvPr/>
        </p:nvSpPr>
        <p:spPr>
          <a:xfrm>
            <a:off x="494640" y="366480"/>
            <a:ext cx="8154000" cy="106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64457"/>
                </a:solidFill>
                <a:latin typeface="Cambria"/>
              </a:rPr>
              <a:t>Муниципальное бюджетное общеобразовательное учреждение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64457"/>
                </a:solidFill>
                <a:latin typeface="Cambria"/>
              </a:rPr>
              <a:t>«Средняя школа №30 с углубленным изучением отдельных предметов»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1" name="Прямоугольник 1"/>
          <p:cNvSpPr/>
          <p:nvPr/>
        </p:nvSpPr>
        <p:spPr>
          <a:xfrm>
            <a:off x="3517560" y="5870160"/>
            <a:ext cx="32018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64457"/>
                </a:solidFill>
                <a:latin typeface="Cambria"/>
              </a:rPr>
              <a:t>24 ноября 2022 года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212" name="Рисунок 4"/>
          <p:cNvPicPr/>
          <p:nvPr/>
        </p:nvPicPr>
        <p:blipFill>
          <a:blip r:embed="rId4"/>
          <a:stretch/>
        </p:blipFill>
        <p:spPr>
          <a:xfrm>
            <a:off x="713160" y="1719720"/>
            <a:ext cx="1499400" cy="1103040"/>
          </a:xfrm>
          <a:prstGeom prst="rect">
            <a:avLst/>
          </a:prstGeom>
          <a:ln w="0">
            <a:noFill/>
          </a:ln>
        </p:spPr>
      </p:pic>
      <p:pic>
        <p:nvPicPr>
          <p:cNvPr id="213" name="Рисунок 7"/>
          <p:cNvPicPr/>
          <p:nvPr/>
        </p:nvPicPr>
        <p:blipFill>
          <a:blip r:embed="rId5"/>
          <a:stretch/>
        </p:blipFill>
        <p:spPr>
          <a:xfrm>
            <a:off x="7944840" y="5330160"/>
            <a:ext cx="703800" cy="938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object 2"/>
          <p:cNvPicPr/>
          <p:nvPr/>
        </p:nvPicPr>
        <p:blipFill>
          <a:blip r:embed="rId2"/>
          <a:stretch/>
        </p:blipFill>
        <p:spPr>
          <a:xfrm rot="16200000">
            <a:off x="1352160" y="-992160"/>
            <a:ext cx="6480000" cy="882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4572000" y="4221000"/>
            <a:ext cx="38480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Колышкина Е.Ю.</a:t>
            </a:r>
            <a:endParaRPr lang="ru-RU" sz="3200" b="0" strike="noStrike" spc="-1"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Директор МБОУ «СШ №30 с УИОП»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83640" y="141264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Нормативно-правовые документы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lstStyle/>
          <a:p>
            <a:pPr marL="343080" indent="-343080" algn="ctr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•"/>
            </a:pPr>
            <a:r>
              <a:rPr lang="ru-RU" sz="2800" b="1" strike="noStrike" spc="-1">
                <a:solidFill>
                  <a:srgbClr val="FF0000"/>
                </a:solidFill>
                <a:latin typeface="Calibri"/>
              </a:rPr>
              <a:t>МИГРАНТЫ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0" algn="just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-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лицо, </a:t>
            </a: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проживающее в чужой стране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 течение более одного года, независимо от причин миграции (добровольных или недобровольных) и методов миграции (легальных или нелегальных). </a:t>
            </a: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(ООН)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/>
          </p:nvPr>
        </p:nvSpPr>
        <p:spPr>
          <a:xfrm>
            <a:off x="4860000" y="1600200"/>
            <a:ext cx="3826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 algn="ctr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•"/>
            </a:pPr>
            <a:r>
              <a:rPr lang="ru-RU" sz="2800" b="1" strike="noStrike" spc="-1">
                <a:solidFill>
                  <a:srgbClr val="FF0000"/>
                </a:solidFill>
                <a:latin typeface="Calibri"/>
              </a:rPr>
              <a:t>ИНОФОНЫ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0" algn="just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 - 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это </a:t>
            </a:r>
            <a:r>
              <a:rPr lang="ru-RU" sz="2800" b="1" strike="noStrike" spc="-1">
                <a:solidFill>
                  <a:srgbClr val="000000"/>
                </a:solidFill>
                <a:latin typeface="Calibri"/>
              </a:rPr>
              <a:t>человек, оказавшийся в непривычной для него языковой среде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. И это не обязательно иностранец.</a:t>
            </a:r>
          </a:p>
          <a:p>
            <a:pPr indent="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9564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Определения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FF0000"/>
                </a:solidFill>
                <a:latin typeface="Times New Roman"/>
              </a:rPr>
              <a:t>Организация работы общеобразовательных организаций по языковой и социокультурной адаптации детей иностранных граждан 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Прямоугольник 2"/>
          <p:cNvSpPr/>
          <p:nvPr/>
        </p:nvSpPr>
        <p:spPr>
          <a:xfrm>
            <a:off x="251640" y="1196640"/>
            <a:ext cx="8568720" cy="466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- Федеральный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закон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от 29 декабря 2012 г.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N 273-ФЗ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"Об образовании в Российской Федерации"; </a:t>
            </a:r>
            <a:endParaRPr lang="ru-RU" sz="2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Федеральный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закон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от 24 июля 1998 г.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N 124-ФЗ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"Об основных гарантиях прав ребенка в Российской Федерации"; </a:t>
            </a:r>
            <a:endParaRPr lang="ru-RU" sz="2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Федеральный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закон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от 25 июля 2002 г.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N 115-ФЗ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"О правовом положении иностранных граждан в Российской Федерации"; </a:t>
            </a:r>
            <a:endParaRPr lang="ru-RU" sz="2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Указ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Президента Российской Федерации от 31 октября 2018 г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. N 622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 Концепции государственной миграционной политики Российской Федерации на 2019 - 2025 годы";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Правительства Российской Федерации от 29 декабря 2016 г.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N 1532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"Об утверждении государственной программы Российской Федерации "Реализация государственной национальной политики";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Указ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Президента Российской Федерации от 19 декабря 2012 г. </a:t>
            </a:r>
            <a:r>
              <a:rPr lang="ru-RU" sz="2000" b="1" strike="noStrike" spc="-1">
                <a:solidFill>
                  <a:srgbClr val="FF0000"/>
                </a:solidFill>
                <a:latin typeface="Times New Roman"/>
              </a:rPr>
              <a:t>N 1666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 Стратегии государственной национальной политики Российской Федерации на период до 2025 года".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1124640"/>
            <a:ext cx="8229240" cy="5328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- Методические рекомендации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для органов государственной власти субъектов Российской Федерации о порядке выявления формирующихся конфликтов в сфере межнациональных отношений, их предупреждения и действиях, направленных на ликвидацию их последствий (утверждены приказом Министерства регионального развития Российской Федерации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от 14 октября 2013 г. N 444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); </a:t>
            </a:r>
            <a:r>
              <a:rPr sz="2000"/>
              <a:t/>
            </a:r>
            <a:br>
              <a:rPr sz="2000"/>
            </a:b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- Методические рекомендации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для органов государственной власти субъектов Российской Федерации "О социальной и культурной адаптации и интеграции иностранных граждан в Российской Федерации", утвержденные приказом Федерального агентства по делам национальностей России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от 17 ноября 2020 г. N 142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; </a:t>
            </a:r>
            <a:r>
              <a:rPr sz="2000"/>
              <a:t/>
            </a:r>
            <a:br>
              <a:rPr sz="2000"/>
            </a:b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- Методические рекомендации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по обеспечению возможности освоения основных образовательных программ обучающимися 5 - 11-х классов по 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индивидуальному учебному плану (письмо Минпросвещения России от </a:t>
            </a:r>
            <a:r>
              <a:rPr lang="ru-RU" sz="2000" b="0" strike="noStrike" spc="-1">
                <a:solidFill>
                  <a:srgbClr val="FF0000"/>
                </a:solidFill>
                <a:latin typeface="Times New Roman"/>
              </a:rPr>
              <a:t>26 февраля 2021 г. N 03-205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"О методических рекомендациях" &lt;1&gt;); 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Заголовок 1"/>
          <p:cNvSpPr/>
          <p:nvPr/>
        </p:nvSpPr>
        <p:spPr>
          <a:xfrm>
            <a:off x="0" y="0"/>
            <a:ext cx="9143640" cy="11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>
                <a:solidFill>
                  <a:srgbClr val="FF0000"/>
                </a:solidFill>
                <a:latin typeface="Times New Roman"/>
              </a:rPr>
              <a:t>Организация работы общеобразовательных организаций по языковой и социокультурной адаптации детей иностранных граждан 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 idx="4294967295"/>
          </p:nvPr>
        </p:nvSpPr>
        <p:spPr>
          <a:xfrm>
            <a:off x="915988" y="0"/>
            <a:ext cx="8228012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Практические разработки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idx="4294967295"/>
          </p:nvPr>
        </p:nvSpPr>
        <p:spPr>
          <a:xfrm>
            <a:off x="915988" y="1052513"/>
            <a:ext cx="8228012" cy="5516562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1. Интеграция детей из семей иноэтничных мигрантов средствами образования: методическая и консультативная поддержка школ и детских садов в регионах России//[</a:t>
            </a: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Электронный ресурс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]: </a:t>
            </a:r>
            <a:r>
              <a:rPr lang="ru-RU" sz="2800" b="0" strike="noStrike" spc="-1">
                <a:solidFill>
                  <a:srgbClr val="FF0000"/>
                </a:solidFill>
                <a:latin typeface="Times New Roman"/>
              </a:rPr>
              <a:t>URL: http://mpgu.su/integration/; http://www.etnosfera.ru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2. Дети Петербурга. Помощь детям мигрантов//[</a:t>
            </a: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Электронный ресурс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]: URL: </a:t>
            </a:r>
            <a:r>
              <a:rPr lang="ru-RU" sz="2800" b="0" strike="noStrike" spc="-1">
                <a:solidFill>
                  <a:srgbClr val="FF0000"/>
                </a:solidFill>
                <a:latin typeface="Times New Roman"/>
              </a:rPr>
              <a:t>https://detipeterburga.ru/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3. Одинаково разные: программа социальной и языковой адаптации детей-мигрантов </a:t>
            </a:r>
            <a:r>
              <a:rPr lang="ru-RU" sz="2800" b="0" strike="noStrike" spc="-1">
                <a:solidFill>
                  <a:srgbClr val="FF0000"/>
                </a:solidFill>
                <a:latin typeface="Times New Roman"/>
              </a:rPr>
              <a:t>http://odinakovo-raznie.ru/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Опыт Европы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idx="4294967295"/>
          </p:nvPr>
        </p:nvSpPr>
        <p:spPr>
          <a:xfrm>
            <a:off x="0" y="1339850"/>
            <a:ext cx="8229600" cy="4786313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500" lnSpcReduction="10000"/>
          </a:bodyPr>
          <a:lstStyle/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детей в возрасте </a:t>
            </a: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от 1 года до 3 лет 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«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Home based programs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».</a:t>
            </a: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На базе </a:t>
            </a: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детского сада</a:t>
            </a:r>
            <a:r>
              <a:rPr lang="en-US" sz="3200" b="1" u="sng" strike="noStrike" spc="-1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«Centre-based programs».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учащихся школ</a:t>
            </a:r>
            <a:r>
              <a:rPr lang="en-US" sz="3200" b="1" u="sng" strike="noStrike" spc="-1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«Nationaler Integrations-plan».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Дополнительные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 занятия при ЦДТ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«Ethnic Minority Achievement Services».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Поддержка во </a:t>
            </a: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внешкольное время 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института этнического воспитания «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Ethnic mentoring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».</a:t>
            </a: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В </a:t>
            </a:r>
            <a:r>
              <a:rPr lang="ru-RU" sz="3200" b="1" u="sng" strike="noStrike" spc="-1">
                <a:solidFill>
                  <a:srgbClr val="000000"/>
                </a:solidFill>
                <a:uFillTx/>
                <a:latin typeface="Calibri"/>
              </a:rPr>
              <a:t>каникулярное время </a:t>
            </a: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организованы языковые лагеря.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95640" y="1124640"/>
            <a:ext cx="4038120" cy="5472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 algn="ctr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Модель адаптации учащихся-мигрантов по Зборовскому Г.Е. и Шуклиной Е.А.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0" algn="ctr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0" algn="ctr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4644000" y="1052640"/>
            <a:ext cx="4248000" cy="554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0"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u="sng" strike="noStrike" spc="-1">
                <a:solidFill>
                  <a:srgbClr val="000000"/>
                </a:solidFill>
                <a:uFillTx/>
                <a:latin typeface="Calibri"/>
              </a:rPr>
              <a:t>Адаптация мигрантов детей включает в себя</a:t>
            </a: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Понимание требований учителя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Наличие друзей в классе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Усвоение социокультурных норм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Принятие ребенком правил внутреннего распорядка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Включение в языковую среду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Повышение уровня образования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Приспособление к «русской» культуре, к «русской» школе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6764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Опыт России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Скругленный прямоугольник 5"/>
          <p:cNvSpPr/>
          <p:nvPr/>
        </p:nvSpPr>
        <p:spPr>
          <a:xfrm>
            <a:off x="683640" y="2493000"/>
            <a:ext cx="3528000" cy="100764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Учебная составляющая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31" name="Скругленный прямоугольник 6"/>
          <p:cNvSpPr/>
          <p:nvPr/>
        </p:nvSpPr>
        <p:spPr>
          <a:xfrm>
            <a:off x="683640" y="4077000"/>
            <a:ext cx="3528000" cy="100764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Социально-психологическая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32" name="Скругленный прямоугольник 8"/>
          <p:cNvSpPr/>
          <p:nvPr/>
        </p:nvSpPr>
        <p:spPr>
          <a:xfrm>
            <a:off x="683640" y="5517360"/>
            <a:ext cx="3528000" cy="100764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Calibri"/>
              </a:rPr>
              <a:t>Культурная составляющая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6935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Проблемы </a:t>
            </a:r>
            <a:r>
              <a:rPr sz="4400"/>
              <a:t/>
            </a:r>
            <a:br>
              <a:rPr sz="4400"/>
            </a:b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по</a:t>
            </a:r>
            <a:r>
              <a:rPr lang="ru-RU" sz="4400" b="0" strike="noStrike" spc="-1">
                <a:solidFill>
                  <a:srgbClr val="FF0000"/>
                </a:solidFill>
                <a:latin typeface="Calibri"/>
              </a:rPr>
              <a:t>  </a:t>
            </a:r>
            <a:r>
              <a:rPr lang="ru-RU" sz="4400" b="1" strike="noStrike" spc="-1">
                <a:solidFill>
                  <a:srgbClr val="FF0000"/>
                </a:solidFill>
                <a:latin typeface="Calibri"/>
              </a:rPr>
              <a:t>Г.Е. Зборовскому и Е.А. Шуклиной 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518477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1500" lnSpcReduction="20000"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Недостаточность центров по оказанию услуг обучения языку.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Отсутствие единой системы адаптации.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Незнание языка.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Несовпадение учебных программ.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Замкнутость мигрантов.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Шовинизм, недостаточность информации, воспитания и образования.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Неготовность специалистов к работе с такими детьми, в частности преподаванию русского языка как иностранного языка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Отсутствие учебно-методических разработок, учебных пособий, дидактических материалов для детей мигрантов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Слабая заинтересованность родителей детей мигрантов, в выстраивании взаимоотношений с учителями, преподавателями учебных заведений.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Наличие скрытого конфликта.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588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DejaVu Sans</vt:lpstr>
      <vt:lpstr>StarSymbol</vt:lpstr>
      <vt:lpstr>Symbol</vt:lpstr>
      <vt:lpstr>Times New Roman</vt:lpstr>
      <vt:lpstr>Wingdings</vt:lpstr>
      <vt:lpstr>Office Theme</vt:lpstr>
      <vt:lpstr>Презентация PowerPoint</vt:lpstr>
      <vt:lpstr>Нормативно-правовые документы</vt:lpstr>
      <vt:lpstr>Определения</vt:lpstr>
      <vt:lpstr>Организация работы общеобразовательных организаций по языковой и социокультурной адаптации детей иностранных граждан </vt:lpstr>
      <vt:lpstr>- Методические рекомендации для органов государственной власти субъектов Российской Федерации о порядке выявления формирующихся конфликтов в сфере межнациональных отношений, их предупреждения и действиях, направленных на ликвидацию их последствий (утверждены приказом Министерства регионального развития Российской Федерации от 14 октября 2013 г. N 444);  - Методические рекомендации для органов государственной власти субъектов Российской Федерации "О социальной и культурной адаптации и интеграции иностранных граждан в Российской Федерации", утвержденные приказом Федерального агентства по делам национальностей России от 17 ноября 2020 г. N 142;  - Методические рекомендации по обеспечению возможности освоения основных образовательных программ обучающимися 5 - 11-х классов по  индивидуальному учебному плану (письмо Минпросвещения России от 26 февраля 2021 г. N 03-205 "О методических рекомендациях" &lt;1&gt;); </vt:lpstr>
      <vt:lpstr>Практические разработки</vt:lpstr>
      <vt:lpstr>Опыт Европы</vt:lpstr>
      <vt:lpstr>Опыт России</vt:lpstr>
      <vt:lpstr>Проблемы  по  Г.Е. Зборовскому и Е.А. Шуклиной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документы</dc:title>
  <dc:subject/>
  <dc:creator>User</dc:creator>
  <dc:description/>
  <cp:lastModifiedBy>Роза Азисова</cp:lastModifiedBy>
  <cp:revision>18</cp:revision>
  <dcterms:created xsi:type="dcterms:W3CDTF">2022-11-23T15:28:39Z</dcterms:created>
  <dcterms:modified xsi:type="dcterms:W3CDTF">2022-12-05T17:07:56Z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8</vt:i4>
  </property>
</Properties>
</file>